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691813" cy="7559675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6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932B6F1-1B83-452F-288C-093175193549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82469" tIns="41230" rIns="82469" bIns="41230" anchor="t" anchorCtr="0" compatLnSpc="0">
            <a:noAutofit/>
          </a:bodyPr>
          <a:lstStyle/>
          <a:p>
            <a:pPr marL="0" marR="0" lvl="0" indent="0" algn="l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300" b="0" i="0" u="none" strike="noStrike" kern="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7215F63-C5DE-1716-4DC5-0444C56F7737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47648" y="0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82469" tIns="41230" rIns="82469" bIns="41230" anchor="t" anchorCtr="0" compatLnSpc="0">
            <a:noAutofit/>
          </a:bodyPr>
          <a:lstStyle/>
          <a:p>
            <a:pPr marL="0" marR="0" lvl="0" indent="0" algn="r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300" b="0" i="0" u="none" strike="noStrike" kern="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6719F21-AF85-ED84-155E-E0F030312016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430472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82469" tIns="41230" rIns="82469" bIns="41230" anchor="b" anchorCtr="0" compatLnSpc="0">
            <a:noAutofit/>
          </a:bodyPr>
          <a:lstStyle/>
          <a:p>
            <a:pPr marL="0" marR="0" lvl="0" indent="0" algn="l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300" b="0" i="0" u="none" strike="noStrike" kern="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ECA5D21-5054-740E-6013-AB20B2374E3C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47648" y="9430472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82469" tIns="41230" rIns="82469" bIns="41230" anchor="b" anchorCtr="0" compatLnSpc="0">
            <a:noAutofit/>
          </a:bodyPr>
          <a:lstStyle/>
          <a:p>
            <a:pPr marL="0" marR="0" lvl="0" indent="0" algn="r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D5A98DA-9AFD-4936-8B56-C12D4F859C2D}" type="slidenum">
              <a:t>‹#›</a:t>
            </a:fld>
            <a:endParaRPr lang="pl-PL" sz="1300" b="0" i="0" u="none" strike="noStrike" kern="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31621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F6E18857-8486-7D66-AF76-717F8CF61D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66760" y="754059"/>
            <a:ext cx="5264145" cy="3722686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9DB17D5-F210-AA1B-81C4-6776A2BDEC1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92" y="4715067"/>
            <a:ext cx="5438046" cy="446673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pl-PL"/>
          </a:p>
        </p:txBody>
      </p:sp>
      <p:sp>
        <p:nvSpPr>
          <p:cNvPr id="4" name="Symbol zastępczy nagłówka 3">
            <a:extLst>
              <a:ext uri="{FF2B5EF4-FFF2-40B4-BE49-F238E27FC236}">
                <a16:creationId xmlns:a16="http://schemas.microsoft.com/office/drawing/2014/main" id="{46B3821A-D0E6-442F-8084-5EF3A25EBCA9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309221-A456-E7EB-2053-E9EC93BA37B1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47648" y="0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7AA9EF9-A4BB-840E-49C0-36E4426CFF92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30472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C259CB9-5C39-F67E-992B-AE6057B4335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47648" y="9430472"/>
            <a:ext cx="2950000" cy="49600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l-PL" sz="13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0D5F4D24-9314-41E3-ABDF-B711EA8B8348}" type="slidenum"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479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pl-PL" sz="20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6">
            <a:extLst>
              <a:ext uri="{FF2B5EF4-FFF2-40B4-BE49-F238E27FC236}">
                <a16:creationId xmlns:a16="http://schemas.microsoft.com/office/drawing/2014/main" id="{50A5B4BF-B974-9A87-4B73-7AF298492A6B}"/>
              </a:ext>
            </a:extLst>
          </p:cNvPr>
          <p:cNvSpPr txBox="1"/>
          <p:nvPr/>
        </p:nvSpPr>
        <p:spPr>
          <a:xfrm>
            <a:off x="3847648" y="9430472"/>
            <a:ext cx="2950000" cy="4960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837864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989FD1-548A-425B-A6D4-DD51389DDE9D}" type="slidenum">
              <a:t>1</a:t>
            </a:fld>
            <a:endParaRPr lang="pl-PL" sz="1300" b="0" i="0" u="none" strike="noStrike" kern="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ymbol zastępczy obrazu slajdu 1">
            <a:extLst>
              <a:ext uri="{FF2B5EF4-FFF2-40B4-BE49-F238E27FC236}">
                <a16:creationId xmlns:a16="http://schemas.microsoft.com/office/drawing/2014/main" id="{4940D48D-F2BC-BB5F-0A43-89B9B851F0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66763" y="754063"/>
            <a:ext cx="5262562" cy="3722687"/>
          </a:xfrm>
          <a:solidFill>
            <a:srgbClr val="99CCFF"/>
          </a:solidFill>
          <a:ln w="25402">
            <a:solidFill>
              <a:srgbClr val="000000"/>
            </a:solidFill>
            <a:prstDash val="solid"/>
          </a:ln>
        </p:spPr>
      </p:sp>
      <p:sp>
        <p:nvSpPr>
          <p:cNvPr id="4" name="Symbol zastępczy notatek 2">
            <a:extLst>
              <a:ext uri="{FF2B5EF4-FFF2-40B4-BE49-F238E27FC236}">
                <a16:creationId xmlns:a16="http://schemas.microsoft.com/office/drawing/2014/main" id="{D3151BA7-BCB3-734F-867B-9476E579832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A87309-21A4-0BE8-C5C8-0D7E6BBE919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336679" y="1236661"/>
            <a:ext cx="8018465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306A7F3-D123-C57A-D9BC-85980FA4DEE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36679" y="3970333"/>
            <a:ext cx="8018465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169282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FF3976-80CC-01A6-70FD-278924F123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557156B-F9A4-6AA2-B8E6-0E0D7A869E9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2989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7B073B4-D2E3-378E-9B30-ECD1B18D578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694611" y="398458"/>
            <a:ext cx="2354259" cy="5676896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819F3E3-92F4-94AE-F026-D43FFA7CDB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30241" y="398458"/>
            <a:ext cx="6911977" cy="567689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1401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FF2C76-0167-9678-2433-C182C3CD64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9D1FFD-324E-2DAD-C009-E374380161F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1604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5A7B58-792E-1F8A-5639-3BE9ACF608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0248" y="1884358"/>
            <a:ext cx="922019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D6D4F5-2B58-34B4-DD8C-02B0A9AFF0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0248" y="5059366"/>
            <a:ext cx="922019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9099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31D568-9D33-E0BE-AA98-AEA2CEA385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445EFB-C5C8-7046-7B7A-5222CE22395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30241" y="1822454"/>
            <a:ext cx="4632322" cy="42529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7CF3DF1-F417-8A1B-795A-4C86604909A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414967" y="1822454"/>
            <a:ext cx="4633914" cy="42529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865316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AE9D4E-0802-50B1-9822-4DAC5B4502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6604" y="403222"/>
            <a:ext cx="9221788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4776682-CCAC-1EC9-1B05-C99DEDC4F4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36604" y="1852610"/>
            <a:ext cx="4522786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4DAD687-55D9-98BA-59F2-5872E66728B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736604" y="2760665"/>
            <a:ext cx="4522786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623E91A-206C-5412-B6B1-63A474E97A7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413376" y="1852610"/>
            <a:ext cx="4545016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F97745F-67C7-105E-E165-821251BF2582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413376" y="2760665"/>
            <a:ext cx="4545016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41489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67D2F9-6C79-0972-96A1-7EB9B09894B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93754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8142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2D1B17-7F2C-1452-8C9B-F6169D9B7E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6604" y="503240"/>
            <a:ext cx="3448046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BB3AE7-BB05-A7FD-CC4E-5EA02D4A15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45016" y="1089022"/>
            <a:ext cx="5413376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344B9B0-7F9F-2E05-1C64-2933D29C225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36604" y="2268534"/>
            <a:ext cx="3448046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975045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2F0327-310B-E381-FDE2-9628063F9A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36604" y="503240"/>
            <a:ext cx="3448046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FD75198-96D8-951F-0D49-5A586FF51286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545016" y="1089022"/>
            <a:ext cx="5413376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EF8A029-E341-051E-3D25-5914A08D011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36604" y="2268534"/>
            <a:ext cx="3448046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6668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1F53363-8CC0-2EF6-F664-A148F37117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637" y="398879"/>
            <a:ext cx="9419755" cy="12243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pl-PL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450A4E4-EE1E-4985-CF80-5AE58D334A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637" y="1822682"/>
            <a:ext cx="9419755" cy="425339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pl-PL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icrosoft YaHei" pitchFamily="2"/>
          <a:cs typeface="Mangal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pl-PL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Microsoft YaHei" pitchFamily="2"/>
          <a:cs typeface="Mang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l-PL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olny kształt: kształt 1">
            <a:extLst>
              <a:ext uri="{FF2B5EF4-FFF2-40B4-BE49-F238E27FC236}">
                <a16:creationId xmlns:a16="http://schemas.microsoft.com/office/drawing/2014/main" id="{AF893E76-9718-0DF4-10E2-5948001BBFBC}"/>
              </a:ext>
            </a:extLst>
          </p:cNvPr>
          <p:cNvSpPr/>
          <p:nvPr/>
        </p:nvSpPr>
        <p:spPr>
          <a:xfrm>
            <a:off x="4530957" y="1095829"/>
            <a:ext cx="1619996" cy="53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00B0F0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8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Burmistrz</a:t>
            </a:r>
          </a:p>
        </p:txBody>
      </p:sp>
      <p:sp>
        <p:nvSpPr>
          <p:cNvPr id="3" name="Dowolny kształt: kształt 2">
            <a:extLst>
              <a:ext uri="{FF2B5EF4-FFF2-40B4-BE49-F238E27FC236}">
                <a16:creationId xmlns:a16="http://schemas.microsoft.com/office/drawing/2014/main" id="{D03D5263-A795-F8A5-031C-5134D7AB0904}"/>
              </a:ext>
            </a:extLst>
          </p:cNvPr>
          <p:cNvSpPr/>
          <p:nvPr/>
        </p:nvSpPr>
        <p:spPr>
          <a:xfrm>
            <a:off x="1408669" y="1083463"/>
            <a:ext cx="2118609" cy="46309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00B0F0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6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4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Zastępca </a:t>
            </a:r>
            <a:r>
              <a:rPr lang="pl-PL" sz="16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Burmistrza</a:t>
            </a:r>
          </a:p>
        </p:txBody>
      </p:sp>
      <p:sp>
        <p:nvSpPr>
          <p:cNvPr id="4" name="Łącznik prosty 3">
            <a:extLst>
              <a:ext uri="{FF2B5EF4-FFF2-40B4-BE49-F238E27FC236}">
                <a16:creationId xmlns:a16="http://schemas.microsoft.com/office/drawing/2014/main" id="{7FE8E593-1EB8-14E8-7C5C-8F239C0DE1A6}"/>
              </a:ext>
            </a:extLst>
          </p:cNvPr>
          <p:cNvSpPr/>
          <p:nvPr/>
        </p:nvSpPr>
        <p:spPr>
          <a:xfrm flipH="1">
            <a:off x="3526557" y="1366561"/>
            <a:ext cx="1007997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Dowolny kształt: kształt 5">
            <a:extLst>
              <a:ext uri="{FF2B5EF4-FFF2-40B4-BE49-F238E27FC236}">
                <a16:creationId xmlns:a16="http://schemas.microsoft.com/office/drawing/2014/main" id="{811E4665-83F5-5475-333D-62674F39A384}"/>
              </a:ext>
            </a:extLst>
          </p:cNvPr>
          <p:cNvSpPr/>
          <p:nvPr/>
        </p:nvSpPr>
        <p:spPr>
          <a:xfrm>
            <a:off x="3238557" y="2266559"/>
            <a:ext cx="1619996" cy="35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00B0F0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6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Sekretarz</a:t>
            </a:r>
          </a:p>
        </p:txBody>
      </p:sp>
      <p:sp>
        <p:nvSpPr>
          <p:cNvPr id="6" name="Dowolny kształt: kształt 6">
            <a:extLst>
              <a:ext uri="{FF2B5EF4-FFF2-40B4-BE49-F238E27FC236}">
                <a16:creationId xmlns:a16="http://schemas.microsoft.com/office/drawing/2014/main" id="{B7D92503-8E1D-9E9C-2C56-06F30A0D9D90}"/>
              </a:ext>
            </a:extLst>
          </p:cNvPr>
          <p:cNvSpPr/>
          <p:nvPr/>
        </p:nvSpPr>
        <p:spPr>
          <a:xfrm>
            <a:off x="6272280" y="2266559"/>
            <a:ext cx="1484272" cy="35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00B0F0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6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Skarbnik</a:t>
            </a:r>
          </a:p>
        </p:txBody>
      </p:sp>
      <p:sp>
        <p:nvSpPr>
          <p:cNvPr id="7" name="Łącznik prosty 7">
            <a:extLst>
              <a:ext uri="{FF2B5EF4-FFF2-40B4-BE49-F238E27FC236}">
                <a16:creationId xmlns:a16="http://schemas.microsoft.com/office/drawing/2014/main" id="{630AD2B0-DDA8-B562-D14F-2CDC33C2E751}"/>
              </a:ext>
            </a:extLst>
          </p:cNvPr>
          <p:cNvSpPr/>
          <p:nvPr/>
        </p:nvSpPr>
        <p:spPr>
          <a:xfrm>
            <a:off x="4066556" y="1906560"/>
            <a:ext cx="4032001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8" name="Łącznik prosty 8">
            <a:extLst>
              <a:ext uri="{FF2B5EF4-FFF2-40B4-BE49-F238E27FC236}">
                <a16:creationId xmlns:a16="http://schemas.microsoft.com/office/drawing/2014/main" id="{2FC480A6-F0EF-6C99-7C3F-73C1F6BE2B31}"/>
              </a:ext>
            </a:extLst>
          </p:cNvPr>
          <p:cNvSpPr/>
          <p:nvPr/>
        </p:nvSpPr>
        <p:spPr>
          <a:xfrm>
            <a:off x="4066556" y="1906560"/>
            <a:ext cx="0" cy="359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9" name="Łącznik prosty 9">
            <a:extLst>
              <a:ext uri="{FF2B5EF4-FFF2-40B4-BE49-F238E27FC236}">
                <a16:creationId xmlns:a16="http://schemas.microsoft.com/office/drawing/2014/main" id="{E9D789DB-B120-C8E8-2CCE-1F5C818E7196}"/>
              </a:ext>
            </a:extLst>
          </p:cNvPr>
          <p:cNvSpPr/>
          <p:nvPr/>
        </p:nvSpPr>
        <p:spPr>
          <a:xfrm>
            <a:off x="6946559" y="1906560"/>
            <a:ext cx="0" cy="359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0" name="Łącznik prosty 10">
            <a:extLst>
              <a:ext uri="{FF2B5EF4-FFF2-40B4-BE49-F238E27FC236}">
                <a16:creationId xmlns:a16="http://schemas.microsoft.com/office/drawing/2014/main" id="{1FB250B9-735D-83DF-5B3C-BC5FA7F4BB6B}"/>
              </a:ext>
            </a:extLst>
          </p:cNvPr>
          <p:cNvSpPr/>
          <p:nvPr/>
        </p:nvSpPr>
        <p:spPr>
          <a:xfrm>
            <a:off x="5340955" y="1690561"/>
            <a:ext cx="0" cy="215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1" name="Dowolny kształt: kształt 11">
            <a:extLst>
              <a:ext uri="{FF2B5EF4-FFF2-40B4-BE49-F238E27FC236}">
                <a16:creationId xmlns:a16="http://schemas.microsoft.com/office/drawing/2014/main" id="{2BEEBC93-7CDF-4BEC-A426-5F1DB8A856A6}"/>
              </a:ext>
            </a:extLst>
          </p:cNvPr>
          <p:cNvSpPr/>
          <p:nvPr/>
        </p:nvSpPr>
        <p:spPr>
          <a:xfrm>
            <a:off x="3798403" y="3821694"/>
            <a:ext cx="2274438" cy="24486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Stanowisko ds. Informatyki (2 etaty)</a:t>
            </a:r>
          </a:p>
        </p:txBody>
      </p:sp>
      <p:sp>
        <p:nvSpPr>
          <p:cNvPr id="12" name="Dowolny kształt: kształt 12">
            <a:extLst>
              <a:ext uri="{FF2B5EF4-FFF2-40B4-BE49-F238E27FC236}">
                <a16:creationId xmlns:a16="http://schemas.microsoft.com/office/drawing/2014/main" id="{4095F41F-3D49-75EC-B31E-5C814612421B}"/>
              </a:ext>
            </a:extLst>
          </p:cNvPr>
          <p:cNvSpPr/>
          <p:nvPr/>
        </p:nvSpPr>
        <p:spPr>
          <a:xfrm>
            <a:off x="3777691" y="2734567"/>
            <a:ext cx="2274438" cy="996403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Referat </a:t>
            </a:r>
            <a:r>
              <a:rPr lang="pl-PL" sz="1000" b="1" i="0" u="none" strike="noStrike" kern="1200" cap="none" spc="0" baseline="0" dirty="0" err="1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Organizacyjno</a:t>
            </a: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- Kadrowy</a:t>
            </a:r>
            <a:endParaRPr lang="pl-PL" sz="1000" b="1" i="0" u="none" strike="noStrike" kern="0" cap="none" spc="0" baseline="0" dirty="0">
              <a:solidFill>
                <a:srgbClr val="000000"/>
              </a:solidFill>
              <a:uFillTx/>
              <a:latin typeface="Book Antiqua" pitchFamily="18"/>
              <a:ea typeface="Lucida Sans Unicode" pitchFamily="2"/>
              <a:cs typeface="Tahoma" pitchFamily="2"/>
            </a:endParaRP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Kierownik Referatu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 ds. kadr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 ds. obsługi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 interesantów (BOI) (2 etaty)</a:t>
            </a:r>
          </a:p>
        </p:txBody>
      </p:sp>
      <p:sp>
        <p:nvSpPr>
          <p:cNvPr id="13" name="Dowolny kształt: kształt 13">
            <a:extLst>
              <a:ext uri="{FF2B5EF4-FFF2-40B4-BE49-F238E27FC236}">
                <a16:creationId xmlns:a16="http://schemas.microsoft.com/office/drawing/2014/main" id="{CA6A86EE-1324-235F-85BE-5B7FA64F9B08}"/>
              </a:ext>
            </a:extLst>
          </p:cNvPr>
          <p:cNvSpPr/>
          <p:nvPr/>
        </p:nvSpPr>
        <p:spPr>
          <a:xfrm>
            <a:off x="3756982" y="4553545"/>
            <a:ext cx="2295147" cy="95301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Referat Oświaty, Zdrowia,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Kultury i Promocji</a:t>
            </a:r>
          </a:p>
          <a:p>
            <a:pPr hangingPunct="0"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dirty="0">
                <a:solidFill>
                  <a:srgbClr val="000000"/>
                </a:solidFill>
                <a:latin typeface="Book Antiqua" pitchFamily="18"/>
                <a:ea typeface="Lucida Sans Unicode" pitchFamily="2"/>
                <a:cs typeface="Tahoma" pitchFamily="2"/>
              </a:rPr>
              <a:t>- Kierownik Referatu</a:t>
            </a:r>
            <a:endParaRPr lang="pl-PL" sz="1000" b="1" i="0" u="none" strike="noStrike" kern="1200" cap="none" spc="0" baseline="0" dirty="0">
              <a:solidFill>
                <a:srgbClr val="000000"/>
              </a:solidFill>
              <a:uFillTx/>
              <a:latin typeface="Book Antiqua" pitchFamily="18"/>
              <a:ea typeface="Lucida Sans Unicode" pitchFamily="2"/>
              <a:cs typeface="Tahoma" pitchFamily="2"/>
            </a:endParaRPr>
          </a:p>
          <a:p>
            <a:pPr marR="0" lvl="0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 ds. Oświaty, Zdrowia, </a:t>
            </a:r>
          </a:p>
          <a:p>
            <a:pPr marR="0" lvl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dirty="0">
                <a:solidFill>
                  <a:srgbClr val="000000"/>
                </a:solidFill>
                <a:latin typeface="Book Antiqua" pitchFamily="18"/>
                <a:ea typeface="Lucida Sans Unicode" pitchFamily="2"/>
                <a:cs typeface="Tahoma" pitchFamily="2"/>
              </a:rPr>
              <a:t>   </a:t>
            </a: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Kultury i Promocji (</a:t>
            </a:r>
            <a:r>
              <a:rPr lang="pl-PL" sz="1000" b="1" dirty="0">
                <a:solidFill>
                  <a:srgbClr val="000000"/>
                </a:solidFill>
                <a:latin typeface="Book Antiqua" pitchFamily="18"/>
                <a:ea typeface="Lucida Sans Unicode" pitchFamily="2"/>
                <a:cs typeface="Tahoma" pitchFamily="2"/>
              </a:rPr>
              <a:t>1</a:t>
            </a: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etat)</a:t>
            </a:r>
          </a:p>
        </p:txBody>
      </p:sp>
      <p:sp>
        <p:nvSpPr>
          <p:cNvPr id="14" name="Dowolny kształt: kształt 14">
            <a:extLst>
              <a:ext uri="{FF2B5EF4-FFF2-40B4-BE49-F238E27FC236}">
                <a16:creationId xmlns:a16="http://schemas.microsoft.com/office/drawing/2014/main" id="{8BDCD9ED-9AF7-2A21-CA7E-61438BCF9BCF}"/>
              </a:ext>
            </a:extLst>
          </p:cNvPr>
          <p:cNvSpPr/>
          <p:nvPr/>
        </p:nvSpPr>
        <p:spPr>
          <a:xfrm>
            <a:off x="3777691" y="4186101"/>
            <a:ext cx="2274438" cy="27230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Stanowisko ds. Samorządu (1 etat)</a:t>
            </a:r>
          </a:p>
        </p:txBody>
      </p:sp>
      <p:sp>
        <p:nvSpPr>
          <p:cNvPr id="15" name="Dowolny kształt: kształt 15">
            <a:extLst>
              <a:ext uri="{FF2B5EF4-FFF2-40B4-BE49-F238E27FC236}">
                <a16:creationId xmlns:a16="http://schemas.microsoft.com/office/drawing/2014/main" id="{51EA117F-9CD0-C801-2545-F48D5CD7FFC1}"/>
              </a:ext>
            </a:extLst>
          </p:cNvPr>
          <p:cNvSpPr/>
          <p:nvPr/>
        </p:nvSpPr>
        <p:spPr>
          <a:xfrm>
            <a:off x="3789632" y="5601699"/>
            <a:ext cx="2262497" cy="12227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Referat Spraw Obywatelskich</a:t>
            </a:r>
            <a:b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</a:b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i Urząd Stanu Cywilnego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Kierownik Referatu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Zastępca Kierownika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 ds. Obywatelskich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( 1 etat)</a:t>
            </a:r>
          </a:p>
        </p:txBody>
      </p:sp>
      <p:sp>
        <p:nvSpPr>
          <p:cNvPr id="16" name="Łącznik prosty 16">
            <a:extLst>
              <a:ext uri="{FF2B5EF4-FFF2-40B4-BE49-F238E27FC236}">
                <a16:creationId xmlns:a16="http://schemas.microsoft.com/office/drawing/2014/main" id="{02B60643-6698-95B3-3CE8-40997FD24C82}"/>
              </a:ext>
            </a:extLst>
          </p:cNvPr>
          <p:cNvSpPr/>
          <p:nvPr/>
        </p:nvSpPr>
        <p:spPr>
          <a:xfrm flipH="1">
            <a:off x="3372838" y="2626559"/>
            <a:ext cx="45719" cy="357915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7" name="Łącznik prosty 17">
            <a:extLst>
              <a:ext uri="{FF2B5EF4-FFF2-40B4-BE49-F238E27FC236}">
                <a16:creationId xmlns:a16="http://schemas.microsoft.com/office/drawing/2014/main" id="{D3A96C6F-41EA-3F2B-2657-7929C29B1FF5}"/>
              </a:ext>
            </a:extLst>
          </p:cNvPr>
          <p:cNvSpPr/>
          <p:nvPr/>
        </p:nvSpPr>
        <p:spPr>
          <a:xfrm>
            <a:off x="3429633" y="3344254"/>
            <a:ext cx="359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8" name="Łącznik prosty 19">
            <a:extLst>
              <a:ext uri="{FF2B5EF4-FFF2-40B4-BE49-F238E27FC236}">
                <a16:creationId xmlns:a16="http://schemas.microsoft.com/office/drawing/2014/main" id="{44BEA2D0-A9FA-129F-274A-8E085C19AF40}"/>
              </a:ext>
            </a:extLst>
          </p:cNvPr>
          <p:cNvSpPr/>
          <p:nvPr/>
        </p:nvSpPr>
        <p:spPr>
          <a:xfrm>
            <a:off x="3438404" y="3944125"/>
            <a:ext cx="359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19" name="Łącznik prosty 20">
            <a:extLst>
              <a:ext uri="{FF2B5EF4-FFF2-40B4-BE49-F238E27FC236}">
                <a16:creationId xmlns:a16="http://schemas.microsoft.com/office/drawing/2014/main" id="{10775F3C-A2FA-DB0D-25E7-B768D62482F8}"/>
              </a:ext>
            </a:extLst>
          </p:cNvPr>
          <p:cNvSpPr/>
          <p:nvPr/>
        </p:nvSpPr>
        <p:spPr>
          <a:xfrm>
            <a:off x="3418557" y="4336555"/>
            <a:ext cx="359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1" name="Dowolny kształt: kształt 22">
            <a:extLst>
              <a:ext uri="{FF2B5EF4-FFF2-40B4-BE49-F238E27FC236}">
                <a16:creationId xmlns:a16="http://schemas.microsoft.com/office/drawing/2014/main" id="{AFDAF432-1CFF-67C6-7250-ECBB8C0FCDF1}"/>
              </a:ext>
            </a:extLst>
          </p:cNvPr>
          <p:cNvSpPr/>
          <p:nvPr/>
        </p:nvSpPr>
        <p:spPr>
          <a:xfrm>
            <a:off x="6211981" y="3046971"/>
            <a:ext cx="1628282" cy="136799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Referat Finansowy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Zastępca Skarbnika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ds. Księgowości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Budżetowej 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(6 etatów)</a:t>
            </a:r>
          </a:p>
        </p:txBody>
      </p:sp>
      <p:sp>
        <p:nvSpPr>
          <p:cNvPr id="22" name="Łącznik prosty 23">
            <a:extLst>
              <a:ext uri="{FF2B5EF4-FFF2-40B4-BE49-F238E27FC236}">
                <a16:creationId xmlns:a16="http://schemas.microsoft.com/office/drawing/2014/main" id="{CCE90596-E093-C8CB-E806-9082F6B6F753}"/>
              </a:ext>
            </a:extLst>
          </p:cNvPr>
          <p:cNvSpPr/>
          <p:nvPr/>
        </p:nvSpPr>
        <p:spPr>
          <a:xfrm>
            <a:off x="6946559" y="2626559"/>
            <a:ext cx="0" cy="431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3" name="Dowolny kształt: kształt 24">
            <a:extLst>
              <a:ext uri="{FF2B5EF4-FFF2-40B4-BE49-F238E27FC236}">
                <a16:creationId xmlns:a16="http://schemas.microsoft.com/office/drawing/2014/main" id="{9F1EC979-29E0-7084-BE39-50989F66A248}"/>
              </a:ext>
            </a:extLst>
          </p:cNvPr>
          <p:cNvSpPr/>
          <p:nvPr/>
        </p:nvSpPr>
        <p:spPr>
          <a:xfrm>
            <a:off x="8418259" y="5759211"/>
            <a:ext cx="2087995" cy="71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E9EDE9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1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Miejsko Gminna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Biblioteka Publiczna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 Radzyniu Chełmińskim</a:t>
            </a:r>
          </a:p>
        </p:txBody>
      </p:sp>
      <p:sp>
        <p:nvSpPr>
          <p:cNvPr id="24" name="Dowolny kształt: kształt 25">
            <a:extLst>
              <a:ext uri="{FF2B5EF4-FFF2-40B4-BE49-F238E27FC236}">
                <a16:creationId xmlns:a16="http://schemas.microsoft.com/office/drawing/2014/main" id="{0318169D-19D3-0A70-3786-B535490551A3}"/>
              </a:ext>
            </a:extLst>
          </p:cNvPr>
          <p:cNvSpPr/>
          <p:nvPr/>
        </p:nvSpPr>
        <p:spPr>
          <a:xfrm>
            <a:off x="8386556" y="3166558"/>
            <a:ext cx="2087995" cy="71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E9EDE9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1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Miejsko-Gminny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Ośrodek Pomocy Społecznej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 Radzyniu Chełmińskim</a:t>
            </a:r>
          </a:p>
        </p:txBody>
      </p:sp>
      <p:sp>
        <p:nvSpPr>
          <p:cNvPr id="25" name="Dowolny kształt: kształt 26">
            <a:extLst>
              <a:ext uri="{FF2B5EF4-FFF2-40B4-BE49-F238E27FC236}">
                <a16:creationId xmlns:a16="http://schemas.microsoft.com/office/drawing/2014/main" id="{A42FC7CC-B887-30EB-8334-057D19A44D54}"/>
              </a:ext>
            </a:extLst>
          </p:cNvPr>
          <p:cNvSpPr/>
          <p:nvPr/>
        </p:nvSpPr>
        <p:spPr>
          <a:xfrm>
            <a:off x="8386556" y="2446559"/>
            <a:ext cx="2087995" cy="53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E9EDE9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1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Zespół Szkół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 Radzyniu Chełmińskim</a:t>
            </a:r>
          </a:p>
        </p:txBody>
      </p:sp>
      <p:sp>
        <p:nvSpPr>
          <p:cNvPr id="26" name="Dowolny kształt: kształt 27">
            <a:extLst>
              <a:ext uri="{FF2B5EF4-FFF2-40B4-BE49-F238E27FC236}">
                <a16:creationId xmlns:a16="http://schemas.microsoft.com/office/drawing/2014/main" id="{67E2C445-36C5-1C9A-B916-D015FF67E2FF}"/>
              </a:ext>
            </a:extLst>
          </p:cNvPr>
          <p:cNvSpPr/>
          <p:nvPr/>
        </p:nvSpPr>
        <p:spPr>
          <a:xfrm>
            <a:off x="6196673" y="6104479"/>
            <a:ext cx="1696312" cy="71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Stanowisko ds.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Obrony Cywilnej</a:t>
            </a:r>
            <a:b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</a:b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i Obronnych</a:t>
            </a:r>
          </a:p>
          <a:p>
            <a:pPr algn="ctr" hangingPunct="0"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(1 etat)</a:t>
            </a:r>
          </a:p>
        </p:txBody>
      </p:sp>
      <p:sp>
        <p:nvSpPr>
          <p:cNvPr id="27" name="Łącznik prosty 28">
            <a:extLst>
              <a:ext uri="{FF2B5EF4-FFF2-40B4-BE49-F238E27FC236}">
                <a16:creationId xmlns:a16="http://schemas.microsoft.com/office/drawing/2014/main" id="{1F6BA4CC-ACF7-C377-199E-0F99451B9CE1}"/>
              </a:ext>
            </a:extLst>
          </p:cNvPr>
          <p:cNvSpPr/>
          <p:nvPr/>
        </p:nvSpPr>
        <p:spPr>
          <a:xfrm>
            <a:off x="8098557" y="3526557"/>
            <a:ext cx="287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8" name="Łącznik prosty 29">
            <a:extLst>
              <a:ext uri="{FF2B5EF4-FFF2-40B4-BE49-F238E27FC236}">
                <a16:creationId xmlns:a16="http://schemas.microsoft.com/office/drawing/2014/main" id="{4E94D208-4196-B38F-C6D4-5ECF45363C48}"/>
              </a:ext>
            </a:extLst>
          </p:cNvPr>
          <p:cNvSpPr/>
          <p:nvPr/>
        </p:nvSpPr>
        <p:spPr>
          <a:xfrm>
            <a:off x="8098557" y="4318555"/>
            <a:ext cx="287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29" name="Łącznik prosty 30">
            <a:extLst>
              <a:ext uri="{FF2B5EF4-FFF2-40B4-BE49-F238E27FC236}">
                <a16:creationId xmlns:a16="http://schemas.microsoft.com/office/drawing/2014/main" id="{23DBE247-82C3-FCC2-3B93-960AC5DC4BDA}"/>
              </a:ext>
            </a:extLst>
          </p:cNvPr>
          <p:cNvSpPr/>
          <p:nvPr/>
        </p:nvSpPr>
        <p:spPr>
          <a:xfrm>
            <a:off x="8098557" y="2698558"/>
            <a:ext cx="287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0" name="Dowolny kształt: kształt 31">
            <a:extLst>
              <a:ext uri="{FF2B5EF4-FFF2-40B4-BE49-F238E27FC236}">
                <a16:creationId xmlns:a16="http://schemas.microsoft.com/office/drawing/2014/main" id="{A209D24B-0762-9641-A24B-A71484FCAFF9}"/>
              </a:ext>
            </a:extLst>
          </p:cNvPr>
          <p:cNvSpPr/>
          <p:nvPr/>
        </p:nvSpPr>
        <p:spPr>
          <a:xfrm>
            <a:off x="8219696" y="1924555"/>
            <a:ext cx="2376004" cy="359999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1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Jednostki organizacyjne</a:t>
            </a:r>
          </a:p>
        </p:txBody>
      </p:sp>
      <p:sp>
        <p:nvSpPr>
          <p:cNvPr id="31" name="pole tekstowe 32">
            <a:extLst>
              <a:ext uri="{FF2B5EF4-FFF2-40B4-BE49-F238E27FC236}">
                <a16:creationId xmlns:a16="http://schemas.microsoft.com/office/drawing/2014/main" id="{2832BB67-A059-2B49-73B7-AF7B6A578919}"/>
              </a:ext>
            </a:extLst>
          </p:cNvPr>
          <p:cNvSpPr txBox="1"/>
          <p:nvPr/>
        </p:nvSpPr>
        <p:spPr>
          <a:xfrm>
            <a:off x="188905" y="259561"/>
            <a:ext cx="3459065" cy="82390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1" compatLnSpc="0">
            <a:sp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600" b="1" i="0" u="none" strike="noStrike" kern="1200" cap="none" spc="0" baseline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STRUKTURA ORGANIZACYJNA</a:t>
            </a:r>
            <a:br>
              <a:rPr lang="pl-PL" sz="1600" b="0" i="0" u="none" strike="noStrike" kern="1200" cap="none" spc="0" baseline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</a:br>
            <a:r>
              <a:rPr lang="pl-PL" sz="1500" b="0" i="0" u="none" strike="noStrike" kern="1200" cap="none" spc="0" baseline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Urzędu Miasta i Gminy </a:t>
            </a:r>
            <a:br>
              <a:rPr lang="pl-PL" sz="1500" b="0" i="0" u="none" strike="noStrike" kern="1200" cap="none" spc="0" baseline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</a:br>
            <a:r>
              <a:rPr lang="pl-PL" sz="1500" b="0" i="0" u="none" strike="noStrike" kern="1200" cap="none" spc="0" baseline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w Radzyniu Chełmińskim</a:t>
            </a:r>
          </a:p>
        </p:txBody>
      </p:sp>
      <p:sp>
        <p:nvSpPr>
          <p:cNvPr id="32" name="Dowolny kształt: kształt 34">
            <a:extLst>
              <a:ext uri="{FF2B5EF4-FFF2-40B4-BE49-F238E27FC236}">
                <a16:creationId xmlns:a16="http://schemas.microsoft.com/office/drawing/2014/main" id="{F90EEB9C-A0D3-520A-AD99-3486E05A8FD6}"/>
              </a:ext>
            </a:extLst>
          </p:cNvPr>
          <p:cNvSpPr/>
          <p:nvPr/>
        </p:nvSpPr>
        <p:spPr>
          <a:xfrm>
            <a:off x="8386556" y="4066556"/>
            <a:ext cx="2087995" cy="53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E9EDE9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1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Klub Dziecięcy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 Radzyniu Chełmińskim</a:t>
            </a:r>
          </a:p>
        </p:txBody>
      </p:sp>
      <p:sp>
        <p:nvSpPr>
          <p:cNvPr id="33" name="Łącznik prosty 35">
            <a:extLst>
              <a:ext uri="{FF2B5EF4-FFF2-40B4-BE49-F238E27FC236}">
                <a16:creationId xmlns:a16="http://schemas.microsoft.com/office/drawing/2014/main" id="{3CC28A57-626A-821D-4204-EE557C224527}"/>
              </a:ext>
            </a:extLst>
          </p:cNvPr>
          <p:cNvSpPr/>
          <p:nvPr/>
        </p:nvSpPr>
        <p:spPr>
          <a:xfrm>
            <a:off x="8098557" y="5146563"/>
            <a:ext cx="287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4" name="pole tekstowe 36">
            <a:extLst>
              <a:ext uri="{FF2B5EF4-FFF2-40B4-BE49-F238E27FC236}">
                <a16:creationId xmlns:a16="http://schemas.microsoft.com/office/drawing/2014/main" id="{331D712C-F79F-57DC-2E51-EC04D6EEC3C4}"/>
              </a:ext>
            </a:extLst>
          </p:cNvPr>
          <p:cNvSpPr txBox="1"/>
          <p:nvPr/>
        </p:nvSpPr>
        <p:spPr>
          <a:xfrm>
            <a:off x="6766560" y="286563"/>
            <a:ext cx="3338912" cy="38582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Załącznik do Zarządzenia Nr 4/2026 Burmistrza Miasta </a:t>
            </a:r>
            <a:br>
              <a:rPr lang="pl-PL" sz="1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0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i Gminy Radzyń Chełmiński z dnia 16.01.2026 r.</a:t>
            </a:r>
          </a:p>
        </p:txBody>
      </p:sp>
      <p:sp>
        <p:nvSpPr>
          <p:cNvPr id="35" name="Dowolny kształt: kształt 37">
            <a:extLst>
              <a:ext uri="{FF2B5EF4-FFF2-40B4-BE49-F238E27FC236}">
                <a16:creationId xmlns:a16="http://schemas.microsoft.com/office/drawing/2014/main" id="{D1EC0AFB-BEB9-657F-55CE-6AC529A83B08}"/>
              </a:ext>
            </a:extLst>
          </p:cNvPr>
          <p:cNvSpPr/>
          <p:nvPr/>
        </p:nvSpPr>
        <p:spPr>
          <a:xfrm>
            <a:off x="466563" y="3436557"/>
            <a:ext cx="1979996" cy="125999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Referat Rolnictwa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i Ochrony Środowiska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Kierownik Referatu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 ds. Rolnictwa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i Ochrony Środowiska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dirty="0">
                <a:solidFill>
                  <a:srgbClr val="000000"/>
                </a:solidFill>
                <a:latin typeface="Book Antiqua" pitchFamily="18"/>
                <a:ea typeface="Lucida Sans Unicode" pitchFamily="2"/>
                <a:cs typeface="Tahoma" pitchFamily="2"/>
              </a:rPr>
              <a:t>  </a:t>
            </a: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(3 etaty)</a:t>
            </a:r>
          </a:p>
        </p:txBody>
      </p:sp>
      <p:sp>
        <p:nvSpPr>
          <p:cNvPr id="36" name="Łącznik prosty 39">
            <a:extLst>
              <a:ext uri="{FF2B5EF4-FFF2-40B4-BE49-F238E27FC236}">
                <a16:creationId xmlns:a16="http://schemas.microsoft.com/office/drawing/2014/main" id="{134BC2A0-7311-F894-EE8F-F389FF86BBE6}"/>
              </a:ext>
            </a:extLst>
          </p:cNvPr>
          <p:cNvSpPr/>
          <p:nvPr/>
        </p:nvSpPr>
        <p:spPr>
          <a:xfrm flipH="1">
            <a:off x="2446559" y="2626559"/>
            <a:ext cx="53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7" name="Łącznik prosty 40">
            <a:extLst>
              <a:ext uri="{FF2B5EF4-FFF2-40B4-BE49-F238E27FC236}">
                <a16:creationId xmlns:a16="http://schemas.microsoft.com/office/drawing/2014/main" id="{DF2EE8A4-C09A-74E5-3CD9-7EE9D2CCE937}"/>
              </a:ext>
            </a:extLst>
          </p:cNvPr>
          <p:cNvSpPr/>
          <p:nvPr/>
        </p:nvSpPr>
        <p:spPr>
          <a:xfrm flipH="1">
            <a:off x="2446559" y="4066556"/>
            <a:ext cx="53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8" name="Łącznik prosty 41">
            <a:extLst>
              <a:ext uri="{FF2B5EF4-FFF2-40B4-BE49-F238E27FC236}">
                <a16:creationId xmlns:a16="http://schemas.microsoft.com/office/drawing/2014/main" id="{5FC8597D-4C6F-8EB3-4141-CBAF32FD36F1}"/>
              </a:ext>
            </a:extLst>
          </p:cNvPr>
          <p:cNvSpPr/>
          <p:nvPr/>
        </p:nvSpPr>
        <p:spPr>
          <a:xfrm flipH="1">
            <a:off x="8052837" y="1906560"/>
            <a:ext cx="45720" cy="4499981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none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9" name="Łącznik prosty 42">
            <a:extLst>
              <a:ext uri="{FF2B5EF4-FFF2-40B4-BE49-F238E27FC236}">
                <a16:creationId xmlns:a16="http://schemas.microsoft.com/office/drawing/2014/main" id="{59B3AE57-4F45-84D5-988A-4FAF9686D15D}"/>
              </a:ext>
            </a:extLst>
          </p:cNvPr>
          <p:cNvSpPr/>
          <p:nvPr/>
        </p:nvSpPr>
        <p:spPr>
          <a:xfrm>
            <a:off x="3418557" y="5006519"/>
            <a:ext cx="359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0" name="Dowolny kształt: kształt 43">
            <a:extLst>
              <a:ext uri="{FF2B5EF4-FFF2-40B4-BE49-F238E27FC236}">
                <a16:creationId xmlns:a16="http://schemas.microsoft.com/office/drawing/2014/main" id="{5F8F5B8C-B56D-7471-426F-3ED1DFE9DC50}"/>
              </a:ext>
            </a:extLst>
          </p:cNvPr>
          <p:cNvSpPr/>
          <p:nvPr/>
        </p:nvSpPr>
        <p:spPr>
          <a:xfrm>
            <a:off x="466563" y="1726560"/>
            <a:ext cx="1979996" cy="161999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Referat Budownictwa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i Gospodarki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Przestrzennej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Kierownik Referatu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- Stanowisko ds. Budownictwa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  i Gospodarki Przestrzennej </a:t>
            </a:r>
          </a:p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dirty="0">
                <a:solidFill>
                  <a:srgbClr val="000000"/>
                </a:solidFill>
                <a:latin typeface="Book Antiqua" pitchFamily="18"/>
                <a:ea typeface="Lucida Sans Unicode" pitchFamily="2"/>
                <a:cs typeface="Tahoma" pitchFamily="2"/>
              </a:rPr>
              <a:t>  </a:t>
            </a: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(2 etaty)</a:t>
            </a:r>
          </a:p>
        </p:txBody>
      </p:sp>
      <p:sp>
        <p:nvSpPr>
          <p:cNvPr id="41" name="Dowolny kształt: kształt 45">
            <a:extLst>
              <a:ext uri="{FF2B5EF4-FFF2-40B4-BE49-F238E27FC236}">
                <a16:creationId xmlns:a16="http://schemas.microsoft.com/office/drawing/2014/main" id="{88BD6D2C-7738-1878-D546-FD169BBBFD94}"/>
              </a:ext>
            </a:extLst>
          </p:cNvPr>
          <p:cNvSpPr/>
          <p:nvPr/>
        </p:nvSpPr>
        <p:spPr>
          <a:xfrm>
            <a:off x="518494" y="4786555"/>
            <a:ext cx="1907996" cy="89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Stanowisko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ds. Pozyskiwania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Funduszy Zewnętrznych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(1 etat)</a:t>
            </a:r>
          </a:p>
        </p:txBody>
      </p:sp>
      <p:sp>
        <p:nvSpPr>
          <p:cNvPr id="42" name="Łącznik prosty 46">
            <a:extLst>
              <a:ext uri="{FF2B5EF4-FFF2-40B4-BE49-F238E27FC236}">
                <a16:creationId xmlns:a16="http://schemas.microsoft.com/office/drawing/2014/main" id="{6D77D998-BEA3-C000-6749-C88D800B2800}"/>
              </a:ext>
            </a:extLst>
          </p:cNvPr>
          <p:cNvSpPr/>
          <p:nvPr/>
        </p:nvSpPr>
        <p:spPr>
          <a:xfrm flipH="1">
            <a:off x="2446559" y="5326562"/>
            <a:ext cx="53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3" name="Dowolny kształt: kształt 47">
            <a:extLst>
              <a:ext uri="{FF2B5EF4-FFF2-40B4-BE49-F238E27FC236}">
                <a16:creationId xmlns:a16="http://schemas.microsoft.com/office/drawing/2014/main" id="{F0D8534C-5023-FD86-00E8-23F827C50D09}"/>
              </a:ext>
            </a:extLst>
          </p:cNvPr>
          <p:cNvSpPr/>
          <p:nvPr/>
        </p:nvSpPr>
        <p:spPr>
          <a:xfrm>
            <a:off x="8386556" y="4786563"/>
            <a:ext cx="2087995" cy="71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E9EDE9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100" b="1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Zakład Usług Komunalnych</a:t>
            </a:r>
            <a:b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</a:br>
            <a:r>
              <a:rPr lang="pl-PL" sz="1100" b="1" i="0" u="none" strike="noStrike" kern="1200" cap="none" spc="0" baseline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Tahoma" pitchFamily="2"/>
              </a:rPr>
              <a:t>w Radzyniu Chełmińskim</a:t>
            </a:r>
          </a:p>
        </p:txBody>
      </p:sp>
      <p:sp>
        <p:nvSpPr>
          <p:cNvPr id="44" name="Łącznik prosty 35">
            <a:extLst>
              <a:ext uri="{FF2B5EF4-FFF2-40B4-BE49-F238E27FC236}">
                <a16:creationId xmlns:a16="http://schemas.microsoft.com/office/drawing/2014/main" id="{C9909CFF-D5B2-0720-400E-A51C40580D57}"/>
              </a:ext>
            </a:extLst>
          </p:cNvPr>
          <p:cNvSpPr/>
          <p:nvPr/>
        </p:nvSpPr>
        <p:spPr>
          <a:xfrm>
            <a:off x="8075697" y="6046561"/>
            <a:ext cx="287999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cxnSp>
        <p:nvCxnSpPr>
          <p:cNvPr id="45" name="Łącznik prosty 50">
            <a:extLst>
              <a:ext uri="{FF2B5EF4-FFF2-40B4-BE49-F238E27FC236}">
                <a16:creationId xmlns:a16="http://schemas.microsoft.com/office/drawing/2014/main" id="{6AA26023-7FC7-940E-2AA2-50C190F16A5A}"/>
              </a:ext>
            </a:extLst>
          </p:cNvPr>
          <p:cNvCxnSpPr>
            <a:cxnSpLocks/>
          </p:cNvCxnSpPr>
          <p:nvPr/>
        </p:nvCxnSpPr>
        <p:spPr>
          <a:xfrm flipH="1">
            <a:off x="2986557" y="1546561"/>
            <a:ext cx="1" cy="4679992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cxnSp>
        <p:nvCxnSpPr>
          <p:cNvPr id="51" name="Łącznik prosty ze strzałką 50">
            <a:extLst>
              <a:ext uri="{FF2B5EF4-FFF2-40B4-BE49-F238E27FC236}">
                <a16:creationId xmlns:a16="http://schemas.microsoft.com/office/drawing/2014/main" id="{20BB8F7A-6ACC-43C7-2C2B-2CF2ACA3F902}"/>
              </a:ext>
            </a:extLst>
          </p:cNvPr>
          <p:cNvCxnSpPr>
            <a:stCxn id="38" idx="5"/>
          </p:cNvCxnSpPr>
          <p:nvPr/>
        </p:nvCxnSpPr>
        <p:spPr>
          <a:xfrm flipH="1">
            <a:off x="7900552" y="6406541"/>
            <a:ext cx="152285" cy="0"/>
          </a:xfrm>
          <a:prstGeom prst="straightConnector1">
            <a:avLst/>
          </a:prstGeom>
          <a:ln w="9525">
            <a:headEnd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Dowolny kształt: kształt 27">
            <a:extLst>
              <a:ext uri="{FF2B5EF4-FFF2-40B4-BE49-F238E27FC236}">
                <a16:creationId xmlns:a16="http://schemas.microsoft.com/office/drawing/2014/main" id="{115A695E-ABB3-B875-E391-DF3E2A8A0031}"/>
              </a:ext>
            </a:extLst>
          </p:cNvPr>
          <p:cNvSpPr/>
          <p:nvPr/>
        </p:nvSpPr>
        <p:spPr>
          <a:xfrm>
            <a:off x="6223920" y="5039213"/>
            <a:ext cx="1669065" cy="71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Stanowisko ds.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Archiwum</a:t>
            </a:r>
          </a:p>
          <a:p>
            <a:pPr algn="ctr" hangingPunct="0"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(1 etat)</a:t>
            </a:r>
          </a:p>
        </p:txBody>
      </p:sp>
      <p:cxnSp>
        <p:nvCxnSpPr>
          <p:cNvPr id="53" name="Łącznik prosty ze strzałką 52">
            <a:extLst>
              <a:ext uri="{FF2B5EF4-FFF2-40B4-BE49-F238E27FC236}">
                <a16:creationId xmlns:a16="http://schemas.microsoft.com/office/drawing/2014/main" id="{65D45767-A8EF-0690-8796-1EDBB3AE7B3A}"/>
              </a:ext>
            </a:extLst>
          </p:cNvPr>
          <p:cNvCxnSpPr/>
          <p:nvPr/>
        </p:nvCxnSpPr>
        <p:spPr>
          <a:xfrm flipH="1">
            <a:off x="7900552" y="5379932"/>
            <a:ext cx="152285" cy="0"/>
          </a:xfrm>
          <a:prstGeom prst="straightConnector1">
            <a:avLst/>
          </a:prstGeom>
          <a:ln w="9525">
            <a:headEnd w="sm" len="sm"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" name="Obraz 45">
            <a:extLst>
              <a:ext uri="{FF2B5EF4-FFF2-40B4-BE49-F238E27FC236}">
                <a16:creationId xmlns:a16="http://schemas.microsoft.com/office/drawing/2014/main" id="{1FA615B8-29FC-70CC-99D4-98556D3F3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464" y="6134838"/>
            <a:ext cx="472476" cy="141743"/>
          </a:xfrm>
          <a:prstGeom prst="rect">
            <a:avLst/>
          </a:prstGeom>
        </p:spPr>
      </p:pic>
      <p:sp>
        <p:nvSpPr>
          <p:cNvPr id="49" name="Dowolny kształt: kształt 45">
            <a:extLst>
              <a:ext uri="{FF2B5EF4-FFF2-40B4-BE49-F238E27FC236}">
                <a16:creationId xmlns:a16="http://schemas.microsoft.com/office/drawing/2014/main" id="{C5824920-9336-C14E-F528-A94D4C0CDCC7}"/>
              </a:ext>
            </a:extLst>
          </p:cNvPr>
          <p:cNvSpPr/>
          <p:nvPr/>
        </p:nvSpPr>
        <p:spPr>
          <a:xfrm>
            <a:off x="507061" y="5776554"/>
            <a:ext cx="1907996" cy="899998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DBDCFF"/>
          </a:solidFill>
          <a:ln w="0" cap="flat">
            <a:solidFill>
              <a:srgbClr val="000000"/>
            </a:solidFill>
            <a:prstDash val="solid"/>
            <a:miter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Główny specjalista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ds. inwestycji gminnych</a:t>
            </a:r>
          </a:p>
          <a:p>
            <a: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000" b="1" i="0" u="none" strike="noStrike" kern="0" cap="none" spc="0" baseline="0">
                <a:solidFill>
                  <a:srgbClr val="000000"/>
                </a:solidFill>
                <a:uFillTx/>
                <a:latin typeface="Book Antiqua" pitchFamily="18"/>
              </a:defRPr>
            </a:pPr>
            <a:r>
              <a:rPr lang="pl-PL" sz="1000" b="1" i="0" u="none" strike="noStrike" kern="1200" cap="none" spc="0" baseline="0" dirty="0">
                <a:solidFill>
                  <a:srgbClr val="000000"/>
                </a:solidFill>
                <a:uFillTx/>
                <a:latin typeface="Book Antiqua" pitchFamily="18"/>
                <a:ea typeface="Lucida Sans Unicode" pitchFamily="2"/>
                <a:cs typeface="Tahoma" pitchFamily="2"/>
              </a:rPr>
              <a:t>(1 etat)</a:t>
            </a:r>
          </a:p>
        </p:txBody>
      </p:sp>
      <p:sp>
        <p:nvSpPr>
          <p:cNvPr id="54" name="Łącznik prosty 46">
            <a:extLst>
              <a:ext uri="{FF2B5EF4-FFF2-40B4-BE49-F238E27FC236}">
                <a16:creationId xmlns:a16="http://schemas.microsoft.com/office/drawing/2014/main" id="{F724F24F-23DA-FA20-13B4-3D1124446BE9}"/>
              </a:ext>
            </a:extLst>
          </p:cNvPr>
          <p:cNvSpPr/>
          <p:nvPr/>
        </p:nvSpPr>
        <p:spPr>
          <a:xfrm flipH="1">
            <a:off x="2426490" y="6213087"/>
            <a:ext cx="539998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0" cap="flat">
            <a:solidFill>
              <a:srgbClr val="000000"/>
            </a:solidFill>
            <a:prstDash val="solid"/>
            <a:miter/>
            <a:tailEnd type="arrow"/>
          </a:ln>
        </p:spPr>
        <p:txBody>
          <a:bodyPr vert="horz" wrap="non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omyślni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268</Words>
  <Application>Microsoft Office PowerPoint</Application>
  <PresentationFormat>Niestandardowy</PresentationFormat>
  <Paragraphs>62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Arial</vt:lpstr>
      <vt:lpstr>Book Antiqua</vt:lpstr>
      <vt:lpstr>Calibri</vt:lpstr>
      <vt:lpstr>Times New Roman</vt:lpstr>
      <vt:lpstr>Domyślnie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Rusoń Gosia</dc:creator>
  <cp:lastModifiedBy>Justyna Krzeszewska</cp:lastModifiedBy>
  <cp:revision>58</cp:revision>
  <cp:lastPrinted>2024-09-17T05:40:57Z</cp:lastPrinted>
  <dcterms:created xsi:type="dcterms:W3CDTF">2007-04-23T09:25:50Z</dcterms:created>
  <dcterms:modified xsi:type="dcterms:W3CDTF">2026-01-26T13:45:34Z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